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7" r:id="rId3"/>
    <p:sldId id="286" r:id="rId4"/>
    <p:sldId id="272" r:id="rId5"/>
    <p:sldId id="264" r:id="rId6"/>
    <p:sldId id="293" r:id="rId7"/>
    <p:sldId id="267" r:id="rId8"/>
    <p:sldId id="258" r:id="rId9"/>
    <p:sldId id="265" r:id="rId10"/>
    <p:sldId id="292" r:id="rId11"/>
    <p:sldId id="269" r:id="rId12"/>
    <p:sldId id="262" r:id="rId13"/>
    <p:sldId id="263" r:id="rId14"/>
    <p:sldId id="259" r:id="rId15"/>
    <p:sldId id="274" r:id="rId16"/>
    <p:sldId id="278" r:id="rId17"/>
    <p:sldId id="261" r:id="rId18"/>
    <p:sldId id="276" r:id="rId19"/>
    <p:sldId id="294" r:id="rId20"/>
    <p:sldId id="295" r:id="rId21"/>
    <p:sldId id="277" r:id="rId22"/>
    <p:sldId id="271" r:id="rId23"/>
    <p:sldId id="273" r:id="rId24"/>
    <p:sldId id="279" r:id="rId25"/>
    <p:sldId id="280" r:id="rId26"/>
    <p:sldId id="282" r:id="rId27"/>
    <p:sldId id="260" r:id="rId28"/>
    <p:sldId id="283" r:id="rId29"/>
    <p:sldId id="284" r:id="rId30"/>
    <p:sldId id="298" r:id="rId31"/>
    <p:sldId id="290" r:id="rId32"/>
    <p:sldId id="285" r:id="rId33"/>
    <p:sldId id="291" r:id="rId34"/>
    <p:sldId id="297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0671" autoAdjust="0"/>
  </p:normalViewPr>
  <p:slideViewPr>
    <p:cSldViewPr snapToGrid="0">
      <p:cViewPr varScale="1">
        <p:scale>
          <a:sx n="107" d="100"/>
          <a:sy n="107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7B211-E93D-49CE-9C06-33A39A9E3657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0C69C-5B3A-4049-97FB-7A0560C2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C69C-5B3A-4049-97FB-7A0560C217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Spring</a:t>
            </a:r>
            <a:r>
              <a:rPr lang="en-US" baseline="0" dirty="0" smtClean="0"/>
              <a:t> 2019 goal sounds long until you realize that there is only enough time for 3 model runs per week without major schedule adjustments!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C69C-5B3A-4049-97FB-7A0560C217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3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ABMs need tons of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C69C-5B3A-4049-97FB-7A0560C217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5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Trying to decide</a:t>
            </a:r>
            <a:r>
              <a:rPr lang="en-US" baseline="0" dirty="0" smtClean="0"/>
              <a:t> if a model is better by calibration standards is like trying to say a ruler is better than a tape measure! The models are basically two of the same, one nicer and more complex but very difficult to compare.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C69C-5B3A-4049-97FB-7A0560C217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1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of the ‘little useful documentation’ is because we’ve had 50+/- years of trip model documentation and widespread</a:t>
            </a:r>
            <a:r>
              <a:rPr lang="en-US" baseline="0" dirty="0" smtClean="0"/>
              <a:t> experience vs. 10-15 years of ABM documentation and sparse experience.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0C69C-5B3A-4049-97FB-7A0560C217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6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2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3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7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>
            <a:normAutofit/>
          </a:bodyPr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>
            <a:normAutofit/>
          </a:bodyPr>
          <a:lstStyle>
            <a:lvl1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>
            <a:normAutofit/>
          </a:bodyPr>
          <a:lstStyle>
            <a:lvl1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514350" rtl="0" eaLnBrk="1" latinLnBrk="0" hangingPunct="1">
              <a:spcBef>
                <a:spcPct val="20000"/>
              </a:spcBef>
              <a:buFont typeface="Arial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7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3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4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9"/>
            <a:ext cx="5111751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68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52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1ED6-E762-4FC5-A124-8983E5AE983B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048DB-DC81-4356-9DBA-62E25071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1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51435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arohne@oki.org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Kentucky’s First ABM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Andrew Rohne</a:t>
            </a:r>
          </a:p>
          <a:p>
            <a:r>
              <a:rPr lang="en-US" dirty="0" smtClean="0"/>
              <a:t>KY Model User Group</a:t>
            </a:r>
          </a:p>
          <a:p>
            <a:r>
              <a:rPr lang="en-US" dirty="0" smtClean="0"/>
              <a:t>November 16, 2017</a:t>
            </a:r>
          </a:p>
        </p:txBody>
      </p:sp>
    </p:spTree>
    <p:extLst>
      <p:ext uri="{BB962C8B-B14F-4D97-AF65-F5344CB8AC3E}">
        <p14:creationId xmlns:p14="http://schemas.microsoft.com/office/powerpoint/2010/main" val="2457485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ABM Features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8148918" cy="4525963"/>
          </a:xfrm>
        </p:spPr>
        <p:txBody>
          <a:bodyPr/>
          <a:lstStyle/>
          <a:p>
            <a:r>
              <a:rPr lang="en-US" dirty="0" smtClean="0"/>
              <a:t>Synthetic Population</a:t>
            </a:r>
          </a:p>
          <a:p>
            <a:r>
              <a:rPr lang="en-US" dirty="0" smtClean="0"/>
              <a:t>Synthetic Households</a:t>
            </a:r>
          </a:p>
          <a:p>
            <a:r>
              <a:rPr lang="en-US" dirty="0" smtClean="0"/>
              <a:t>Household Interactions</a:t>
            </a:r>
          </a:p>
          <a:p>
            <a:r>
              <a:rPr lang="en-US" dirty="0" smtClean="0"/>
              <a:t>Specific Travel Patterns (disaggregate trip list)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9809" b="39412"/>
          <a:stretch/>
        </p:blipFill>
        <p:spPr>
          <a:xfrm>
            <a:off x="-40342" y="4275915"/>
            <a:ext cx="9184341" cy="2097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460" y="5297893"/>
            <a:ext cx="787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584200">
                    <a:schemeClr val="bg1">
                      <a:alpha val="73000"/>
                    </a:schemeClr>
                  </a:glow>
                </a:effectLst>
              </a:rPr>
              <a:t>The WHO, WHERE, WHY, AND WHEN of ALL household trips!</a:t>
            </a:r>
            <a:endParaRPr lang="en-US" sz="2400" b="1" dirty="0">
              <a:ln w="12700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584200">
                  <a:schemeClr val="bg1">
                    <a:alpha val="7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3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30697" y="2076184"/>
            <a:ext cx="2482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Model Status</a:t>
            </a:r>
            <a:endParaRPr lang="en-US" sz="3200" b="1" dirty="0"/>
          </a:p>
        </p:txBody>
      </p:sp>
      <p:pic>
        <p:nvPicPr>
          <p:cNvPr id="10242" name="Picture 2" descr="Image result for status report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429000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1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…with caveats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Trip Model Won’t Die Yet</a:t>
            </a:r>
          </a:p>
          <a:p>
            <a:pPr marL="257175" lvl="1" indent="0">
              <a:buNone/>
            </a:pPr>
            <a:r>
              <a:rPr lang="en-US" dirty="0" smtClean="0"/>
              <a:t>Many input data formats the same</a:t>
            </a:r>
          </a:p>
          <a:p>
            <a:pPr marL="257175" lvl="1" indent="0">
              <a:buNone/>
            </a:pPr>
            <a:r>
              <a:rPr lang="en-US" dirty="0" smtClean="0"/>
              <a:t>Python scripts to handle conversions</a:t>
            </a:r>
          </a:p>
          <a:p>
            <a:pPr marL="0" indent="0">
              <a:buNone/>
            </a:pPr>
            <a:r>
              <a:rPr lang="en-US" dirty="0" smtClean="0"/>
              <a:t>Tentatively using ABM for Next Plan Update</a:t>
            </a:r>
          </a:p>
          <a:p>
            <a:pPr marL="257175" lvl="1" indent="0">
              <a:buNone/>
            </a:pPr>
            <a:r>
              <a:rPr lang="en-US" dirty="0" smtClean="0"/>
              <a:t>Spring 2019 Model Validation Goal</a:t>
            </a:r>
          </a:p>
          <a:p>
            <a:pPr marL="257175" lvl="1" indent="0">
              <a:buNone/>
            </a:pPr>
            <a:r>
              <a:rPr lang="en-US" dirty="0" smtClean="0"/>
              <a:t>(It sounds further away than it </a:t>
            </a:r>
            <a:br>
              <a:rPr lang="en-US" dirty="0" smtClean="0"/>
            </a:br>
            <a:r>
              <a:rPr lang="en-US" dirty="0" smtClean="0"/>
              <a:t>actually is)</a:t>
            </a:r>
          </a:p>
        </p:txBody>
      </p:sp>
      <p:pic>
        <p:nvPicPr>
          <p:cNvPr id="2056" name="Picture 8" descr="Image result for objects in mirror are closer than they appe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1153" r="10540"/>
          <a:stretch/>
        </p:blipFill>
        <p:spPr bwMode="auto">
          <a:xfrm>
            <a:off x="5930405" y="3720353"/>
            <a:ext cx="3114984" cy="30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2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on 2015 Run - Challenging</a:t>
            </a:r>
          </a:p>
          <a:p>
            <a:pPr lvl="1"/>
            <a:r>
              <a:rPr lang="en-US" dirty="0" smtClean="0"/>
              <a:t>Survey base was of poor quality and too old</a:t>
            </a:r>
          </a:p>
          <a:p>
            <a:pPr lvl="1"/>
            <a:r>
              <a:rPr lang="en-US" dirty="0" smtClean="0"/>
              <a:t>40 years of reports that need adapting</a:t>
            </a:r>
          </a:p>
          <a:p>
            <a:pPr lvl="2"/>
            <a:r>
              <a:rPr lang="en-US" dirty="0" smtClean="0"/>
              <a:t>Using a lot of R/R-Studio/R-Markdown</a:t>
            </a:r>
          </a:p>
          <a:p>
            <a:pPr lvl="1"/>
            <a:r>
              <a:rPr lang="en-US" dirty="0" smtClean="0"/>
              <a:t>New Issues</a:t>
            </a:r>
          </a:p>
          <a:p>
            <a:pPr lvl="2"/>
            <a:r>
              <a:rPr lang="en-US" dirty="0" smtClean="0"/>
              <a:t>Bugs with WSP’s Java Software</a:t>
            </a:r>
          </a:p>
          <a:p>
            <a:pPr lvl="2"/>
            <a:r>
              <a:rPr lang="en-US" dirty="0" smtClean="0"/>
              <a:t>Moved Cheese</a:t>
            </a:r>
          </a:p>
          <a:p>
            <a:pPr lvl="2"/>
            <a:r>
              <a:rPr lang="en-US" dirty="0" smtClean="0"/>
              <a:t>Input File Bugs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63" y="3744168"/>
            <a:ext cx="2398303" cy="2146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532" y="4662625"/>
            <a:ext cx="2398303" cy="2146868"/>
          </a:xfrm>
          <a:prstGeom prst="rect">
            <a:avLst/>
          </a:prstGeom>
        </p:spPr>
      </p:pic>
      <p:pic>
        <p:nvPicPr>
          <p:cNvPr id="5124" name="Picture 4" descr="Image result for i will find you and I will kill you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76" y="5442845"/>
            <a:ext cx="3238500" cy="13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Considerations - </a:t>
            </a:r>
            <a:r>
              <a:rPr lang="en-US" dirty="0"/>
              <a:t>Need lots of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5,000 HH </a:t>
            </a:r>
            <a:r>
              <a:rPr lang="en-US" dirty="0" smtClean="0"/>
              <a:t>‘uncontrolled’ survey </a:t>
            </a:r>
            <a:r>
              <a:rPr lang="en-US" dirty="0" smtClean="0"/>
              <a:t>recommended </a:t>
            </a:r>
          </a:p>
          <a:p>
            <a:pPr lvl="1"/>
            <a:r>
              <a:rPr lang="en-US" dirty="0" smtClean="0"/>
              <a:t>Per Peter Vovsha, ABJ40 Meeting, TRBAM 2015</a:t>
            </a:r>
          </a:p>
          <a:p>
            <a:r>
              <a:rPr lang="en-US" dirty="0" smtClean="0"/>
              <a:t>Household completeness</a:t>
            </a:r>
          </a:p>
          <a:p>
            <a:r>
              <a:rPr lang="en-US" dirty="0" smtClean="0"/>
              <a:t>Work vs. Work-related (or school)</a:t>
            </a:r>
          </a:p>
          <a:p>
            <a:r>
              <a:rPr lang="en-US" dirty="0" smtClean="0"/>
              <a:t>Transit survey data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91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Considerations – Need Lots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Data for Major Universities</a:t>
            </a:r>
          </a:p>
          <a:p>
            <a:pPr lvl="1"/>
            <a:r>
              <a:rPr lang="en-US" dirty="0" smtClean="0"/>
              <a:t>U. Cincinnati, Miami U., and Northern Kentucky U.</a:t>
            </a:r>
          </a:p>
          <a:p>
            <a:pPr lvl="1"/>
            <a:r>
              <a:rPr lang="en-US" dirty="0" smtClean="0"/>
              <a:t>Students living on, off, and way off campus</a:t>
            </a:r>
          </a:p>
          <a:p>
            <a:r>
              <a:rPr lang="en-US" dirty="0"/>
              <a:t>Establishment survey data, potentially becoming more important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53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97733" y="2076184"/>
            <a:ext cx="2148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Is It Better?</a:t>
            </a:r>
            <a:endParaRPr lang="en-US" sz="3200" b="1" dirty="0"/>
          </a:p>
        </p:txBody>
      </p:sp>
      <p:pic>
        <p:nvPicPr>
          <p:cNvPr id="13320" name="Picture 8" descr="Image result for is it bett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2" y="3425372"/>
            <a:ext cx="4762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Better – Calibration?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52993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Fallacious Argument!</a:t>
            </a:r>
          </a:p>
          <a:p>
            <a:r>
              <a:rPr lang="en-US" dirty="0" smtClean="0"/>
              <a:t>2010 and 2015 trip and ABM have a similar RMSE</a:t>
            </a:r>
          </a:p>
          <a:p>
            <a:r>
              <a:rPr lang="en-US" dirty="0" smtClean="0"/>
              <a:t>Work undertaken until RMSE is acceptable</a:t>
            </a:r>
          </a:p>
          <a:p>
            <a:r>
              <a:rPr lang="en-US" dirty="0" smtClean="0"/>
              <a:t>Easier? Maybe for ABM experts!</a:t>
            </a:r>
          </a:p>
          <a:p>
            <a:r>
              <a:rPr lang="en-US" b="1" dirty="0" smtClean="0"/>
              <a:t>G</a:t>
            </a:r>
            <a:r>
              <a:rPr lang="en-US" dirty="0" smtClean="0"/>
              <a:t>arbage </a:t>
            </a:r>
            <a:r>
              <a:rPr lang="en-US" b="1" dirty="0" smtClean="0"/>
              <a:t>I</a:t>
            </a:r>
            <a:r>
              <a:rPr lang="en-US" dirty="0" smtClean="0"/>
              <a:t>n, </a:t>
            </a:r>
            <a:r>
              <a:rPr lang="en-US" b="1" dirty="0" smtClean="0"/>
              <a:t>G</a:t>
            </a:r>
            <a:r>
              <a:rPr lang="en-US" dirty="0" smtClean="0"/>
              <a:t>arbage </a:t>
            </a:r>
            <a:r>
              <a:rPr lang="en-US" b="1" dirty="0" smtClean="0"/>
              <a:t>O</a:t>
            </a:r>
            <a:r>
              <a:rPr lang="en-US" dirty="0" smtClean="0"/>
              <a:t>ut!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16742"/>
          <a:stretch/>
        </p:blipFill>
        <p:spPr>
          <a:xfrm>
            <a:off x="5869681" y="4457391"/>
            <a:ext cx="3117453" cy="2209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7999197">
            <a:off x="7824656" y="5700188"/>
            <a:ext cx="995200" cy="302121"/>
          </a:xfrm>
          <a:prstGeom prst="rect">
            <a:avLst/>
          </a:prstGeom>
          <a:solidFill>
            <a:srgbClr val="BBA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Better – Features?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Cost items (tolling</a:t>
            </a:r>
            <a:r>
              <a:rPr lang="en-US" dirty="0" smtClean="0"/>
              <a:t>)?</a:t>
            </a:r>
            <a:endParaRPr lang="en-US" dirty="0"/>
          </a:p>
          <a:p>
            <a:r>
              <a:rPr lang="en-US" dirty="0"/>
              <a:t>Remains to be </a:t>
            </a:r>
            <a:r>
              <a:rPr lang="en-US" dirty="0" smtClean="0"/>
              <a:t>seen</a:t>
            </a:r>
            <a:endParaRPr lang="en-US" dirty="0"/>
          </a:p>
          <a:p>
            <a:r>
              <a:rPr lang="en-US" dirty="0"/>
              <a:t>Lack of data to </a:t>
            </a:r>
            <a:r>
              <a:rPr lang="en-US" dirty="0" smtClean="0"/>
              <a:t>compare</a:t>
            </a:r>
          </a:p>
          <a:p>
            <a:r>
              <a:rPr lang="en-US" dirty="0" smtClean="0"/>
              <a:t>Last Round of BSB Toll Volume Forecasts…</a:t>
            </a:r>
          </a:p>
          <a:p>
            <a:pPr lvl="1"/>
            <a:r>
              <a:rPr lang="en-US" dirty="0" smtClean="0"/>
              <a:t>Included </a:t>
            </a:r>
            <a:r>
              <a:rPr lang="en-US" dirty="0" err="1" smtClean="0"/>
              <a:t>VoT</a:t>
            </a:r>
            <a:r>
              <a:rPr lang="en-US" dirty="0" smtClean="0"/>
              <a:t> and income </a:t>
            </a:r>
            <a:endParaRPr lang="en-US" dirty="0" smtClean="0"/>
          </a:p>
          <a:p>
            <a:pPr lvl="1"/>
            <a:r>
              <a:rPr lang="en-US" dirty="0" smtClean="0"/>
              <a:t>Modeled </a:t>
            </a:r>
            <a:r>
              <a:rPr lang="en-US" dirty="0" smtClean="0"/>
              <a:t>with Trip Model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Image result for minecraft sw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84" y="1542790"/>
            <a:ext cx="1835062" cy="18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zelda sw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62" y="1673206"/>
            <a:ext cx="2013090" cy="17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mhimg01.dot.state.oh.us/images/artimis/CCTV022a-L.jpg?date=1510763721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84" y="3899732"/>
            <a:ext cx="4210870" cy="28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Better -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43" t="15073" r="24314" b="12749"/>
          <a:stretch/>
        </p:blipFill>
        <p:spPr>
          <a:xfrm>
            <a:off x="2156011" y="2052316"/>
            <a:ext cx="4831977" cy="362174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57200" y="5244353"/>
            <a:ext cx="1891553" cy="1093694"/>
          </a:xfrm>
          <a:prstGeom prst="straightConnector1">
            <a:avLst/>
          </a:prstGeom>
          <a:ln w="304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70965" y="3666565"/>
            <a:ext cx="1577788" cy="802339"/>
          </a:xfrm>
          <a:prstGeom prst="straightConnector1">
            <a:avLst/>
          </a:prstGeom>
          <a:ln w="304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652682" y="3299012"/>
            <a:ext cx="2537012" cy="367553"/>
          </a:xfrm>
          <a:prstGeom prst="straightConnector1">
            <a:avLst/>
          </a:prstGeom>
          <a:ln w="304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122894" y="3944471"/>
            <a:ext cx="1873624" cy="768119"/>
          </a:xfrm>
          <a:prstGeom prst="straightConnector1">
            <a:avLst/>
          </a:prstGeom>
          <a:ln w="304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- 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88" t="34614" r="35670" b="11561"/>
          <a:stretch/>
        </p:blipFill>
        <p:spPr>
          <a:xfrm>
            <a:off x="0" y="1302326"/>
            <a:ext cx="9144000" cy="555567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94545" y="4636655"/>
            <a:ext cx="277091" cy="267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60618" y="1489364"/>
            <a:ext cx="2022764" cy="193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33090" y="2707341"/>
            <a:ext cx="667193" cy="2063241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7299376">
            <a:off x="3185737" y="3554294"/>
            <a:ext cx="166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90 minute drive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Better -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43" t="15073" r="24314" b="12749"/>
          <a:stretch/>
        </p:blipFill>
        <p:spPr>
          <a:xfrm>
            <a:off x="2156011" y="2052316"/>
            <a:ext cx="4831977" cy="362174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57200" y="5244353"/>
            <a:ext cx="1891553" cy="1093694"/>
          </a:xfrm>
          <a:prstGeom prst="straightConnector1">
            <a:avLst/>
          </a:prstGeom>
          <a:ln w="3048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70965" y="3666565"/>
            <a:ext cx="1577788" cy="802339"/>
          </a:xfrm>
          <a:prstGeom prst="straightConnector1">
            <a:avLst/>
          </a:prstGeom>
          <a:ln w="3048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652682" y="3299012"/>
            <a:ext cx="2537012" cy="367553"/>
          </a:xfrm>
          <a:prstGeom prst="straightConnector1">
            <a:avLst/>
          </a:prstGeom>
          <a:ln w="3048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122894" y="3944471"/>
            <a:ext cx="1873624" cy="768119"/>
          </a:xfrm>
          <a:prstGeom prst="straightConnector1">
            <a:avLst/>
          </a:prstGeom>
          <a:ln w="3048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62853" y="2036340"/>
            <a:ext cx="1593476" cy="1002961"/>
          </a:xfrm>
          <a:prstGeom prst="straightConnector1">
            <a:avLst/>
          </a:prstGeom>
          <a:ln w="190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62853" y="2036340"/>
            <a:ext cx="1485900" cy="1262672"/>
          </a:xfrm>
          <a:prstGeom prst="straightConnector1">
            <a:avLst/>
          </a:prstGeom>
          <a:ln w="190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761" y="1667008"/>
            <a:ext cx="302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model EJ Households?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47247" y="6283370"/>
            <a:ext cx="415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model IMPACTS to EJ Households?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818965" y="4067734"/>
            <a:ext cx="1134036" cy="2233588"/>
          </a:xfrm>
          <a:prstGeom prst="straightConnector1">
            <a:avLst/>
          </a:prstGeom>
          <a:ln w="190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5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Better -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Nope.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Little Useful Documentation*</a:t>
            </a:r>
          </a:p>
          <a:p>
            <a:pPr marL="0" indent="0">
              <a:buNone/>
            </a:pPr>
            <a:r>
              <a:rPr lang="en-US" dirty="0" smtClean="0"/>
              <a:t>Source will take some ‘getting used to’</a:t>
            </a:r>
          </a:p>
          <a:p>
            <a:pPr marL="0" indent="0">
              <a:buNone/>
            </a:pPr>
            <a:r>
              <a:rPr lang="en-US" dirty="0" smtClean="0"/>
              <a:t>(and might require an expert)</a:t>
            </a:r>
          </a:p>
          <a:p>
            <a:endParaRPr lang="en-US" dirty="0"/>
          </a:p>
        </p:txBody>
      </p:sp>
      <p:pic>
        <p:nvPicPr>
          <p:cNvPr id="5" name="Picture 2" descr="Image result for jaguar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44025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80438" y="2092368"/>
            <a:ext cx="2983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Moving Forward</a:t>
            </a:r>
            <a:endParaRPr lang="en-US" sz="3200" b="1" dirty="0"/>
          </a:p>
        </p:txBody>
      </p:sp>
      <p:pic>
        <p:nvPicPr>
          <p:cNvPr id="9218" name="Picture 2" descr="Image result for moving forward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29000"/>
            <a:ext cx="4762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2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Establishment Survey in-hand</a:t>
            </a:r>
          </a:p>
          <a:p>
            <a:r>
              <a:rPr lang="en-US" dirty="0" smtClean="0"/>
              <a:t>Freight Data In-hand</a:t>
            </a:r>
          </a:p>
          <a:p>
            <a:r>
              <a:rPr lang="en-US" dirty="0" smtClean="0"/>
              <a:t>HHTS?</a:t>
            </a:r>
          </a:p>
          <a:p>
            <a:r>
              <a:rPr lang="en-US" dirty="0" smtClean="0"/>
              <a:t>TOBS?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Usable Documentation</a:t>
            </a:r>
          </a:p>
          <a:p>
            <a:pPr lvl="1"/>
            <a:r>
              <a:rPr lang="en-US" dirty="0" smtClean="0"/>
              <a:t>Blogs? Answers.tfresource.org? </a:t>
            </a:r>
          </a:p>
          <a:p>
            <a:r>
              <a:rPr lang="en-US" dirty="0" smtClean="0"/>
              <a:t>Increased ad-hoc groups to discuss issues</a:t>
            </a:r>
          </a:p>
          <a:p>
            <a:r>
              <a:rPr lang="en-US" dirty="0" smtClean="0"/>
              <a:t>TMIP Webinars, Documents?</a:t>
            </a:r>
          </a:p>
          <a:p>
            <a:r>
              <a:rPr lang="en-US" dirty="0" smtClean="0"/>
              <a:t>More from Zephyr Foundation?</a:t>
            </a:r>
          </a:p>
          <a:p>
            <a:pPr lvl="1"/>
            <a:r>
              <a:rPr lang="en-US" dirty="0" err="1" smtClean="0"/>
              <a:t>Howto</a:t>
            </a:r>
            <a:r>
              <a:rPr lang="en-US" dirty="0" smtClean="0"/>
              <a:t> Videos? Blogs? Standards? Methods?</a:t>
            </a:r>
          </a:p>
        </p:txBody>
      </p:sp>
    </p:spTree>
    <p:extLst>
      <p:ext uri="{BB962C8B-B14F-4D97-AF65-F5344CB8AC3E}">
        <p14:creationId xmlns:p14="http://schemas.microsoft.com/office/powerpoint/2010/main" val="19877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Data Collection</a:t>
            </a:r>
          </a:p>
          <a:p>
            <a:pPr lvl="1"/>
            <a:r>
              <a:rPr lang="en-US" dirty="0" smtClean="0"/>
              <a:t>Increased QA/QC Procedures on traffic counts</a:t>
            </a:r>
          </a:p>
          <a:p>
            <a:pPr lvl="1"/>
            <a:r>
              <a:rPr lang="en-US" dirty="0" smtClean="0"/>
              <a:t>Ohio River Bridge Counts (24x7x365 on 5/7 bridges)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" y="3429000"/>
            <a:ext cx="2046941" cy="3070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90" y="3429000"/>
            <a:ext cx="4605619" cy="3070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4305" y="3429000"/>
            <a:ext cx="2046941" cy="30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90667" y="2092368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Lessons Learned</a:t>
            </a:r>
            <a:endParaRPr lang="en-US" sz="3200" b="1" dirty="0"/>
          </a:p>
        </p:txBody>
      </p:sp>
      <p:pic>
        <p:nvPicPr>
          <p:cNvPr id="16386" name="Picture 2" descr="Image result for what did we lear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429000"/>
            <a:ext cx="45720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Data Standards ROCK!</a:t>
            </a:r>
          </a:p>
          <a:p>
            <a:pPr marL="257175" lvl="1" indent="0" algn="ctr">
              <a:buNone/>
            </a:pPr>
            <a:r>
              <a:rPr lang="en-US" dirty="0" smtClean="0"/>
              <a:t>(As long as you don’t change them often)</a:t>
            </a:r>
          </a:p>
          <a:p>
            <a:pPr marL="257175" lvl="1" indent="0" algn="ctr">
              <a:buNone/>
            </a:pPr>
            <a:r>
              <a:rPr lang="en-US" dirty="0" smtClean="0"/>
              <a:t>(And as long as you enforce them)</a:t>
            </a:r>
          </a:p>
        </p:txBody>
      </p:sp>
      <p:pic>
        <p:nvPicPr>
          <p:cNvPr id="17410" name="Picture 2" descr="Stand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29000"/>
            <a:ext cx="4762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timeline hum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86" y="3144371"/>
            <a:ext cx="3589628" cy="358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Take your original timeline, multiply it by 3</a:t>
            </a:r>
          </a:p>
          <a:p>
            <a:endParaRPr lang="en-US" dirty="0"/>
          </a:p>
        </p:txBody>
      </p:sp>
      <p:pic>
        <p:nvPicPr>
          <p:cNvPr id="5" name="Picture 2" descr="Image result for timeline hum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86" y="2662041"/>
            <a:ext cx="3589628" cy="358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 result for timeline hum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86" y="2176027"/>
            <a:ext cx="3589628" cy="358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5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Working in Groups Helps</a:t>
            </a:r>
          </a:p>
        </p:txBody>
      </p:sp>
      <p:pic>
        <p:nvPicPr>
          <p:cNvPr id="19464" name="Picture 8" descr="Image result for two heads are better than on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29000"/>
            <a:ext cx="4762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605" y="2329937"/>
            <a:ext cx="742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 MPOs looking at </a:t>
            </a:r>
            <a:r>
              <a:rPr lang="en-US" i="1" dirty="0" smtClean="0"/>
              <a:t>their</a:t>
            </a:r>
            <a:r>
              <a:rPr lang="en-US" dirty="0" smtClean="0"/>
              <a:t> model, but finding issues that get fixed in all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– Model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9859"/>
            <a:ext cx="8229600" cy="45663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First model in </a:t>
            </a:r>
            <a:r>
              <a:rPr lang="en-US" dirty="0" smtClean="0"/>
              <a:t>1968 - First </a:t>
            </a:r>
            <a:r>
              <a:rPr lang="en-US" dirty="0" smtClean="0"/>
              <a:t>plan </a:t>
            </a:r>
            <a:r>
              <a:rPr lang="en-US" dirty="0" smtClean="0"/>
              <a:t>in </a:t>
            </a:r>
            <a:r>
              <a:rPr lang="en-US" dirty="0" smtClean="0"/>
              <a:t>1971 </a:t>
            </a:r>
            <a:endParaRPr lang="en-US" dirty="0"/>
          </a:p>
        </p:txBody>
      </p:sp>
      <p:pic>
        <p:nvPicPr>
          <p:cNvPr id="21506" name="Picture 2" descr="Image result for punchcard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93" y="2462715"/>
            <a:ext cx="3987613" cy="281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486400"/>
            <a:ext cx="8229600" cy="1281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0" algn="ctr">
              <a:buFont typeface="Arial" pitchFamily="34" charset="0"/>
              <a:buNone/>
            </a:pPr>
            <a:r>
              <a:rPr lang="en-US" dirty="0" smtClean="0"/>
              <a:t>Mid/late 90s: North South Corridor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2012 – now: Finishing New ABM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Data, data,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Descriptive Statistics Help</a:t>
            </a:r>
          </a:p>
          <a:p>
            <a:pPr marL="0" indent="0" algn="ctr">
              <a:buNone/>
            </a:pPr>
            <a:r>
              <a:rPr lang="en-US" dirty="0" smtClean="0"/>
              <a:t>Visualization is Critical!</a:t>
            </a:r>
          </a:p>
          <a:p>
            <a:pPr marL="0" indent="0" algn="ctr">
              <a:buNone/>
            </a:pPr>
            <a:r>
              <a:rPr lang="en-US" dirty="0" smtClean="0"/>
              <a:t>(develop BEFORE starting)</a:t>
            </a:r>
          </a:p>
        </p:txBody>
      </p:sp>
      <p:pic>
        <p:nvPicPr>
          <p:cNvPr id="1026" name="Picture 2" descr="C:\Users\arohne\Pictures\DataDino-600x45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32" y="3429000"/>
            <a:ext cx="4220135" cy="320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88627" y="2092368"/>
            <a:ext cx="3366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Things to Research</a:t>
            </a:r>
            <a:endParaRPr lang="en-US" sz="3200" b="1" dirty="0"/>
          </a:p>
        </p:txBody>
      </p:sp>
      <p:pic>
        <p:nvPicPr>
          <p:cNvPr id="23554" name="Picture 2" descr="Image result for research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29000"/>
            <a:ext cx="4762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MAZ or Not To MAZ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0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(that is the question)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232" t="12159" r="5153" b="6171"/>
          <a:stretch/>
        </p:blipFill>
        <p:spPr>
          <a:xfrm>
            <a:off x="1604683" y="2479996"/>
            <a:ext cx="6060140" cy="42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and Elasticity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Major Improvements?</a:t>
            </a:r>
          </a:p>
          <a:p>
            <a:pPr marL="0" indent="0">
              <a:buNone/>
            </a:pPr>
            <a:r>
              <a:rPr lang="en-US" dirty="0" smtClean="0"/>
              <a:t>Major Destruction?</a:t>
            </a:r>
          </a:p>
          <a:p>
            <a:pPr marL="0" indent="0">
              <a:buNone/>
            </a:pPr>
            <a:r>
              <a:rPr lang="en-US" dirty="0" smtClean="0"/>
              <a:t>The Airport?</a:t>
            </a:r>
          </a:p>
          <a:p>
            <a:pPr marL="0" indent="0">
              <a:buNone/>
            </a:pPr>
            <a:r>
              <a:rPr lang="en-US" dirty="0" smtClean="0"/>
              <a:t>TMIP Comparisons!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19" t="10548" r="24902" b="12873"/>
          <a:stretch/>
        </p:blipFill>
        <p:spPr>
          <a:xfrm>
            <a:off x="4464424" y="2559992"/>
            <a:ext cx="4353455" cy="35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Future?</a:t>
            </a:r>
            <a:endParaRPr lang="en-US" dirty="0"/>
          </a:p>
        </p:txBody>
      </p:sp>
      <p:pic>
        <p:nvPicPr>
          <p:cNvPr id="25602" name="Picture 2" descr="Image result for future dr wh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29000"/>
            <a:ext cx="5524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2817" y="1870501"/>
            <a:ext cx="5701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happens when we click ‘run’ on 2040?</a:t>
            </a:r>
          </a:p>
          <a:p>
            <a:pPr algn="ctr"/>
            <a:r>
              <a:rPr lang="en-US" sz="2400" dirty="0" smtClean="0"/>
              <a:t>Sensitivity and elasticity in 2040?</a:t>
            </a:r>
          </a:p>
          <a:p>
            <a:pPr algn="ctr"/>
            <a:r>
              <a:rPr lang="en-US" sz="2400" dirty="0" smtClean="0"/>
              <a:t>Change in basic measurements 2015-2040?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94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mage result for quest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0711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9600" y="4778188"/>
            <a:ext cx="25447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Andrew Rohne</a:t>
            </a:r>
          </a:p>
          <a:p>
            <a:pPr algn="ctr"/>
            <a:r>
              <a:rPr lang="en-US" sz="2800" dirty="0" smtClean="0">
                <a:hlinkClick r:id="rId3"/>
              </a:rPr>
              <a:t>arohne@oki.org</a:t>
            </a:r>
            <a:endParaRPr lang="en-US" sz="2800" dirty="0" smtClean="0"/>
          </a:p>
          <a:p>
            <a:pPr algn="ctr"/>
            <a:r>
              <a:rPr lang="en-US" sz="2800" dirty="0" smtClean="0"/>
              <a:t>@</a:t>
            </a:r>
            <a:r>
              <a:rPr lang="en-US" sz="2800" dirty="0" err="1" smtClean="0"/>
              <a:t>okiAndrew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27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- Interface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ABM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300" y="1600206"/>
            <a:ext cx="8941700" cy="5067631"/>
          </a:xfrm>
        </p:spPr>
        <p:txBody>
          <a:bodyPr>
            <a:normAutofit/>
          </a:bodyPr>
          <a:lstStyle/>
          <a:p>
            <a:r>
              <a:rPr lang="en-US" dirty="0" smtClean="0"/>
              <a:t>CT-RAMP 4</a:t>
            </a:r>
          </a:p>
          <a:p>
            <a:pPr lvl="1"/>
            <a:r>
              <a:rPr lang="en-US" b="1" dirty="0" smtClean="0"/>
              <a:t>C</a:t>
            </a:r>
            <a:r>
              <a:rPr lang="en-US" dirty="0" smtClean="0"/>
              <a:t>oordinated </a:t>
            </a:r>
            <a:r>
              <a:rPr lang="en-US" b="1" dirty="0" smtClean="0"/>
              <a:t>T</a:t>
            </a:r>
            <a:r>
              <a:rPr lang="en-US" dirty="0" smtClean="0"/>
              <a:t>ravel – </a:t>
            </a:r>
            <a:r>
              <a:rPr lang="en-US" b="1" dirty="0" smtClean="0"/>
              <a:t>R</a:t>
            </a:r>
            <a:r>
              <a:rPr lang="en-US" dirty="0" smtClean="0"/>
              <a:t>egional </a:t>
            </a:r>
            <a:r>
              <a:rPr lang="en-US" b="1" dirty="0" smtClean="0"/>
              <a:t>A</a:t>
            </a:r>
            <a:r>
              <a:rPr lang="en-US" dirty="0" smtClean="0"/>
              <a:t>ctivity </a:t>
            </a:r>
            <a:r>
              <a:rPr lang="en-US" b="1" dirty="0" smtClean="0"/>
              <a:t>M</a:t>
            </a:r>
            <a:r>
              <a:rPr lang="en-US" dirty="0" smtClean="0"/>
              <a:t>odeling </a:t>
            </a:r>
            <a:r>
              <a:rPr lang="en-US" b="1" dirty="0" smtClean="0"/>
              <a:t>P</a:t>
            </a:r>
            <a:r>
              <a:rPr lang="en-US" dirty="0" smtClean="0"/>
              <a:t>latform</a:t>
            </a:r>
          </a:p>
          <a:p>
            <a:r>
              <a:rPr lang="en-US" dirty="0" smtClean="0"/>
              <a:t>ODOT-led project with contributions from MPOs</a:t>
            </a:r>
          </a:p>
          <a:p>
            <a:pPr lvl="1"/>
            <a:r>
              <a:rPr lang="en-US" dirty="0" smtClean="0"/>
              <a:t>OKI, MVRPC (Dayton)</a:t>
            </a:r>
          </a:p>
          <a:p>
            <a:pPr lvl="1"/>
            <a:r>
              <a:rPr lang="en-US" dirty="0" smtClean="0"/>
              <a:t>MORPC, LCATS (Columbus, Newark)</a:t>
            </a:r>
          </a:p>
          <a:p>
            <a:pPr lvl="1"/>
            <a:r>
              <a:rPr lang="en-US" dirty="0" smtClean="0"/>
              <a:t>NOACA (Cleveland) + maybe AMATS (Akron)</a:t>
            </a:r>
          </a:p>
          <a:p>
            <a:r>
              <a:rPr lang="en-US" dirty="0" smtClean="0"/>
              <a:t>Started in 2013, currently mostly complete</a:t>
            </a:r>
          </a:p>
        </p:txBody>
      </p:sp>
    </p:spTree>
    <p:extLst>
      <p:ext uri="{BB962C8B-B14F-4D97-AF65-F5344CB8AC3E}">
        <p14:creationId xmlns:p14="http://schemas.microsoft.com/office/powerpoint/2010/main" val="41220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300" y="1600207"/>
            <a:ext cx="8698939" cy="2765606"/>
          </a:xfrm>
        </p:spPr>
        <p:txBody>
          <a:bodyPr>
            <a:normAutofit/>
          </a:bodyPr>
          <a:lstStyle/>
          <a:p>
            <a:r>
              <a:rPr lang="en-US" dirty="0" smtClean="0"/>
              <a:t>Merged datasets where possible</a:t>
            </a:r>
          </a:p>
          <a:p>
            <a:pPr lvl="1"/>
            <a:r>
              <a:rPr lang="en-US" dirty="0" smtClean="0"/>
              <a:t>OKI 2010 HHTS (poor quality- imputed mode/purpose)*</a:t>
            </a:r>
          </a:p>
          <a:p>
            <a:pPr lvl="1"/>
            <a:r>
              <a:rPr lang="en-US" dirty="0" smtClean="0"/>
              <a:t>MVRPC and MORPC mid-90s surveys</a:t>
            </a:r>
          </a:p>
          <a:p>
            <a:pPr lvl="1"/>
            <a:r>
              <a:rPr lang="en-US" dirty="0" smtClean="0"/>
              <a:t>NOACA 2012 HHTS (partially modeled/imputed)*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300" y="6418729"/>
            <a:ext cx="755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Important reference: my TRB Applications Conference Presentation in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con air plane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50" y="3429000"/>
            <a:ext cx="4036099" cy="17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43949" y="2076184"/>
            <a:ext cx="5656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From the Simple To The Complex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55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Trip Model: 4 (</a:t>
            </a:r>
            <a:r>
              <a:rPr lang="en-US" b="1" dirty="0" err="1" smtClean="0"/>
              <a:t>ish</a:t>
            </a:r>
            <a:r>
              <a:rPr lang="en-US" b="1" dirty="0" smtClean="0"/>
              <a:t>) steps</a:t>
            </a:r>
          </a:p>
          <a:p>
            <a:pPr lvl="1"/>
            <a:r>
              <a:rPr lang="en-US" dirty="0" smtClean="0"/>
              <a:t>Special CVG Airport model, simple truck model</a:t>
            </a:r>
          </a:p>
          <a:p>
            <a:pPr lvl="1"/>
            <a:r>
              <a:rPr lang="en-US" dirty="0" smtClean="0"/>
              <a:t>4 - 7 hour runtime (8 core Xeon w/36 GB RAM)</a:t>
            </a:r>
          </a:p>
          <a:p>
            <a:pPr marL="0" indent="0" algn="ctr">
              <a:buNone/>
            </a:pPr>
            <a:r>
              <a:rPr lang="en-US" b="1" dirty="0" smtClean="0"/>
              <a:t>ABM with many steps</a:t>
            </a:r>
          </a:p>
          <a:p>
            <a:pPr lvl="1"/>
            <a:r>
              <a:rPr lang="en-US" dirty="0" smtClean="0"/>
              <a:t>Long Term Choices</a:t>
            </a:r>
          </a:p>
          <a:p>
            <a:pPr lvl="1"/>
            <a:r>
              <a:rPr lang="en-US" dirty="0" smtClean="0"/>
              <a:t>Short Term Choices</a:t>
            </a:r>
          </a:p>
          <a:p>
            <a:pPr lvl="1"/>
            <a:r>
              <a:rPr lang="en-US" dirty="0" smtClean="0"/>
              <a:t>Any More Choices? Many More Choices!</a:t>
            </a:r>
          </a:p>
          <a:p>
            <a:pPr lvl="1"/>
            <a:r>
              <a:rPr lang="en-US" dirty="0" smtClean="0"/>
              <a:t>20-30 hour runtime (2x12 core + HT w/768 GB RAM)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Simple to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ABM Choices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 Term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3" y="2174874"/>
            <a:ext cx="3899644" cy="43335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Usual Workplace Location</a:t>
            </a:r>
          </a:p>
          <a:p>
            <a:r>
              <a:rPr lang="en-US" dirty="0" smtClean="0"/>
              <a:t>Usual School Location</a:t>
            </a:r>
          </a:p>
          <a:p>
            <a:r>
              <a:rPr lang="en-US" dirty="0" smtClean="0"/>
              <a:t>Mobility</a:t>
            </a:r>
          </a:p>
          <a:p>
            <a:pPr lvl="1"/>
            <a:r>
              <a:rPr lang="en-US" dirty="0" smtClean="0"/>
              <a:t>Free Parking</a:t>
            </a:r>
          </a:p>
          <a:p>
            <a:pPr lvl="1"/>
            <a:r>
              <a:rPr lang="en-US" dirty="0" smtClean="0"/>
              <a:t>Auto Ownership</a:t>
            </a:r>
          </a:p>
          <a:p>
            <a:pPr lvl="1"/>
            <a:r>
              <a:rPr lang="en-US" dirty="0" smtClean="0"/>
              <a:t>Bicycle Ownership</a:t>
            </a:r>
          </a:p>
          <a:p>
            <a:pPr lvl="1"/>
            <a:r>
              <a:rPr lang="en-US" dirty="0"/>
              <a:t>Toll </a:t>
            </a:r>
            <a:r>
              <a:rPr lang="en-US" dirty="0" smtClean="0"/>
              <a:t>Transponders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Short Term Choices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Destination, Mode, Time</a:t>
            </a:r>
          </a:p>
          <a:p>
            <a:r>
              <a:rPr lang="en-US" dirty="0"/>
              <a:t>Stops</a:t>
            </a:r>
          </a:p>
          <a:p>
            <a:r>
              <a:rPr lang="en-US" dirty="0"/>
              <a:t>Escorting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400DD9D-DA39-4434-94CC-75E2B6B643C6}" vid="{D4F5E75E-D97D-4C7E-9025-8E84AF68EF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355E4805D39A459474F72B0B6B4252" ma:contentTypeVersion="0" ma:contentTypeDescription="Create a new document." ma:contentTypeScope="" ma:versionID="80db46a1f102629ec135ca5bc37108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E89553-A776-425D-B0A0-632B065BC611}"/>
</file>

<file path=customXml/itemProps2.xml><?xml version="1.0" encoding="utf-8"?>
<ds:datastoreItem xmlns:ds="http://schemas.openxmlformats.org/officeDocument/2006/customXml" ds:itemID="{31E935EC-0438-4EDF-B4EA-35DF0C263566}"/>
</file>

<file path=customXml/itemProps3.xml><?xml version="1.0" encoding="utf-8"?>
<ds:datastoreItem xmlns:ds="http://schemas.openxmlformats.org/officeDocument/2006/customXml" ds:itemID="{B59804BF-B1FB-4903-9040-965FE43D19B6}"/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2856</TotalTime>
  <Words>871</Words>
  <Application>Microsoft Office PowerPoint</Application>
  <PresentationFormat>On-screen Show (4:3)</PresentationFormat>
  <Paragraphs>161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1_Office Theme</vt:lpstr>
      <vt:lpstr>Kentucky’s First ABM</vt:lpstr>
      <vt:lpstr>Background - Location</vt:lpstr>
      <vt:lpstr>Background – Model History</vt:lpstr>
      <vt:lpstr>Background - Interface</vt:lpstr>
      <vt:lpstr>ABM Development</vt:lpstr>
      <vt:lpstr>Development Data</vt:lpstr>
      <vt:lpstr>PowerPoint Presentation</vt:lpstr>
      <vt:lpstr>Simple to Complex</vt:lpstr>
      <vt:lpstr>ABM Choices</vt:lpstr>
      <vt:lpstr>ABM Features</vt:lpstr>
      <vt:lpstr>PowerPoint Presentation</vt:lpstr>
      <vt:lpstr>…with caveats</vt:lpstr>
      <vt:lpstr>Status</vt:lpstr>
      <vt:lpstr>Data Considerations - Need lots of data</vt:lpstr>
      <vt:lpstr>Data Considerations – Need Lots of Data</vt:lpstr>
      <vt:lpstr>PowerPoint Presentation</vt:lpstr>
      <vt:lpstr>Is It Better – Calibration?</vt:lpstr>
      <vt:lpstr>Is It Better – Features?</vt:lpstr>
      <vt:lpstr>Is It Better - Features</vt:lpstr>
      <vt:lpstr>Is It Better - Features</vt:lpstr>
      <vt:lpstr>Is It Better - Software</vt:lpstr>
      <vt:lpstr>PowerPoint Presentation</vt:lpstr>
      <vt:lpstr>Moving Forward</vt:lpstr>
      <vt:lpstr>Moving Forward</vt:lpstr>
      <vt:lpstr>Moving Forward</vt:lpstr>
      <vt:lpstr>PowerPoint Presentation</vt:lpstr>
      <vt:lpstr>Project Management</vt:lpstr>
      <vt:lpstr>Project Management</vt:lpstr>
      <vt:lpstr>Project Management</vt:lpstr>
      <vt:lpstr>Data, data, data</vt:lpstr>
      <vt:lpstr>PowerPoint Presentation</vt:lpstr>
      <vt:lpstr>To MAZ or Not To MAZ</vt:lpstr>
      <vt:lpstr>Sensitivity and Elasticity</vt:lpstr>
      <vt:lpstr>The Future?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Rohne</dc:creator>
  <cp:lastModifiedBy>Andrew Rohne</cp:lastModifiedBy>
  <cp:revision>50</cp:revision>
  <dcterms:created xsi:type="dcterms:W3CDTF">2014-11-21T16:09:10Z</dcterms:created>
  <dcterms:modified xsi:type="dcterms:W3CDTF">2017-11-15T16:44:43Z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0x0101004D355E4805D39A459474F72B0B6B4252</vt:lpwstr>
  </property>
</Properties>
</file>